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57" r:id="rId3"/>
    <p:sldId id="264" r:id="rId4"/>
    <p:sldId id="259" r:id="rId5"/>
    <p:sldId id="263" r:id="rId6"/>
    <p:sldId id="262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0" y="-4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86E098-31F3-45EB-BB82-37E23A1DB61C}" type="datetimeFigureOut">
              <a:rPr lang="en-US" smtClean="0"/>
              <a:pPr/>
              <a:t>7/20/2016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D43721-0A61-44B8-8902-D585515E68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5131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55D7F-AC80-4DF0-B62C-0C0F34762DC8}" type="datetimeFigureOut">
              <a:rPr lang="en-US" smtClean="0"/>
              <a:pPr/>
              <a:t>7/20/2016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47D42F-9A8F-4894-98FB-5C732C82C0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55D7F-AC80-4DF0-B62C-0C0F34762DC8}" type="datetimeFigureOut">
              <a:rPr lang="en-US" smtClean="0"/>
              <a:pPr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7D42F-9A8F-4894-98FB-5C732C82C0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55D7F-AC80-4DF0-B62C-0C0F34762DC8}" type="datetimeFigureOut">
              <a:rPr lang="en-US" smtClean="0"/>
              <a:pPr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7D42F-9A8F-4894-98FB-5C732C82C0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4955D7F-AC80-4DF0-B62C-0C0F34762DC8}" type="datetimeFigureOut">
              <a:rPr lang="en-US" smtClean="0"/>
              <a:pPr/>
              <a:t>7/20/2016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6B47D42F-9A8F-4894-98FB-5C732C82C0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55D7F-AC80-4DF0-B62C-0C0F34762DC8}" type="datetimeFigureOut">
              <a:rPr lang="en-US" smtClean="0"/>
              <a:pPr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7D42F-9A8F-4894-98FB-5C732C82C0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55D7F-AC80-4DF0-B62C-0C0F34762DC8}" type="datetimeFigureOut">
              <a:rPr lang="en-US" smtClean="0"/>
              <a:pPr/>
              <a:t>7/20/2016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7D42F-9A8F-4894-98FB-5C732C82C0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7D42F-9A8F-4894-98FB-5C732C82C0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55D7F-AC80-4DF0-B62C-0C0F34762DC8}" type="datetimeFigureOut">
              <a:rPr lang="en-US" smtClean="0"/>
              <a:pPr/>
              <a:t>7/20/2016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55D7F-AC80-4DF0-B62C-0C0F34762DC8}" type="datetimeFigureOut">
              <a:rPr lang="en-US" smtClean="0"/>
              <a:pPr/>
              <a:t>7/20/2016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7D42F-9A8F-4894-98FB-5C732C82C0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55D7F-AC80-4DF0-B62C-0C0F34762DC8}" type="datetimeFigureOut">
              <a:rPr lang="en-US" smtClean="0"/>
              <a:pPr/>
              <a:t>7/20/2016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7D42F-9A8F-4894-98FB-5C732C82C0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4955D7F-AC80-4DF0-B62C-0C0F34762DC8}" type="datetimeFigureOut">
              <a:rPr lang="en-US" smtClean="0"/>
              <a:pPr/>
              <a:t>7/20/2016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B47D42F-9A8F-4894-98FB-5C732C82C0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55D7F-AC80-4DF0-B62C-0C0F34762DC8}" type="datetimeFigureOut">
              <a:rPr lang="en-US" smtClean="0"/>
              <a:pPr/>
              <a:t>7/20/2016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47D42F-9A8F-4894-98FB-5C732C82C0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4955D7F-AC80-4DF0-B62C-0C0F34762DC8}" type="datetimeFigureOut">
              <a:rPr lang="en-US" smtClean="0"/>
              <a:pPr/>
              <a:t>7/20/2016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6B47D42F-9A8F-4894-98FB-5C732C82C0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>
                <a:latin typeface="Jokerman" pitchFamily="82" charset="0"/>
              </a:rPr>
              <a:t>Mrs. Ahern</a:t>
            </a:r>
            <a:endParaRPr lang="en-US" dirty="0">
              <a:latin typeface="Jokerman" pitchFamily="8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16986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Jokerman" pitchFamily="82" charset="0"/>
                <a:cs typeface="Mongolian Baiti" pitchFamily="66" charset="0"/>
              </a:rPr>
              <a:t/>
            </a:r>
            <a:br>
              <a:rPr lang="en-US" dirty="0" smtClean="0">
                <a:solidFill>
                  <a:srgbClr val="00B050"/>
                </a:solidFill>
                <a:latin typeface="Jokerman" pitchFamily="82" charset="0"/>
                <a:cs typeface="Mongolian Baiti" pitchFamily="66" charset="0"/>
              </a:rPr>
            </a:br>
            <a:r>
              <a:rPr lang="en-US" dirty="0" smtClean="0">
                <a:solidFill>
                  <a:srgbClr val="00B050"/>
                </a:solidFill>
                <a:latin typeface="Jokerman" pitchFamily="82" charset="0"/>
                <a:cs typeface="Mongolian Baiti" pitchFamily="66" charset="0"/>
              </a:rPr>
              <a:t/>
            </a:r>
            <a:br>
              <a:rPr lang="en-US" dirty="0" smtClean="0">
                <a:solidFill>
                  <a:srgbClr val="00B050"/>
                </a:solidFill>
                <a:latin typeface="Jokerman" pitchFamily="82" charset="0"/>
                <a:cs typeface="Mongolian Baiti" pitchFamily="66" charset="0"/>
              </a:rPr>
            </a:br>
            <a:r>
              <a:rPr lang="en-US" dirty="0" smtClean="0">
                <a:solidFill>
                  <a:srgbClr val="00B050"/>
                </a:solidFill>
                <a:latin typeface="Jokerman" pitchFamily="82" charset="0"/>
                <a:cs typeface="Mongolian Baiti" pitchFamily="66" charset="0"/>
              </a:rPr>
              <a:t/>
            </a:r>
            <a:br>
              <a:rPr lang="en-US" dirty="0" smtClean="0">
                <a:solidFill>
                  <a:srgbClr val="00B050"/>
                </a:solidFill>
                <a:latin typeface="Jokerman" pitchFamily="82" charset="0"/>
                <a:cs typeface="Mongolian Baiti" pitchFamily="66" charset="0"/>
              </a:rPr>
            </a:br>
            <a:r>
              <a:rPr lang="en-US" dirty="0" smtClean="0">
                <a:solidFill>
                  <a:srgbClr val="00B050"/>
                </a:solidFill>
                <a:latin typeface="Jokerman" pitchFamily="82" charset="0"/>
                <a:cs typeface="Mongolian Baiti" pitchFamily="66" charset="0"/>
              </a:rPr>
              <a:t/>
            </a:r>
            <a:br>
              <a:rPr lang="en-US" dirty="0" smtClean="0">
                <a:solidFill>
                  <a:srgbClr val="00B050"/>
                </a:solidFill>
                <a:latin typeface="Jokerman" pitchFamily="82" charset="0"/>
                <a:cs typeface="Mongolian Baiti" pitchFamily="66" charset="0"/>
              </a:rPr>
            </a:br>
            <a:r>
              <a:rPr lang="en-US" dirty="0" smtClean="0">
                <a:solidFill>
                  <a:srgbClr val="00B050"/>
                </a:solidFill>
                <a:latin typeface="Jokerman" pitchFamily="82" charset="0"/>
                <a:cs typeface="Mongolian Baiti" pitchFamily="66" charset="0"/>
              </a:rPr>
              <a:t/>
            </a:r>
            <a:br>
              <a:rPr lang="en-US" dirty="0" smtClean="0">
                <a:solidFill>
                  <a:srgbClr val="00B050"/>
                </a:solidFill>
                <a:latin typeface="Jokerman" pitchFamily="82" charset="0"/>
                <a:cs typeface="Mongolian Baiti" pitchFamily="66" charset="0"/>
              </a:rPr>
            </a:br>
            <a:r>
              <a:rPr lang="en-US" dirty="0" smtClean="0">
                <a:solidFill>
                  <a:srgbClr val="00B050"/>
                </a:solidFill>
                <a:latin typeface="Jokerman" pitchFamily="82" charset="0"/>
                <a:cs typeface="Mongolian Baiti" pitchFamily="66" charset="0"/>
              </a:rPr>
              <a:t>Middle School</a:t>
            </a:r>
            <a:r>
              <a:rPr lang="en-US" dirty="0" smtClean="0">
                <a:solidFill>
                  <a:srgbClr val="00B050"/>
                </a:solidFill>
                <a:latin typeface="Jokerman" pitchFamily="82" charset="0"/>
                <a:cs typeface="Mongolian Baiti" pitchFamily="66" charset="0"/>
              </a:rPr>
              <a:t/>
            </a:r>
            <a:br>
              <a:rPr lang="en-US" dirty="0" smtClean="0">
                <a:solidFill>
                  <a:srgbClr val="00B050"/>
                </a:solidFill>
                <a:latin typeface="Jokerman" pitchFamily="82" charset="0"/>
                <a:cs typeface="Mongolian Baiti" pitchFamily="66" charset="0"/>
              </a:rPr>
            </a:br>
            <a:r>
              <a:rPr lang="en-US" dirty="0" smtClean="0">
                <a:solidFill>
                  <a:srgbClr val="00B050"/>
                </a:solidFill>
                <a:latin typeface="Jokerman" pitchFamily="82" charset="0"/>
                <a:cs typeface="Mongolian Baiti" pitchFamily="66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Jokerman" pitchFamily="82" charset="0"/>
                <a:cs typeface="Mongolian Baiti" pitchFamily="66" charset="0"/>
              </a:rPr>
              <a:t>Social </a:t>
            </a:r>
            <a:r>
              <a:rPr lang="en-US" dirty="0" smtClean="0">
                <a:solidFill>
                  <a:srgbClr val="00B050"/>
                </a:solidFill>
                <a:latin typeface="Jokerman" pitchFamily="82" charset="0"/>
                <a:cs typeface="Mongolian Baiti" pitchFamily="66" charset="0"/>
              </a:rPr>
              <a:t>Studies</a:t>
            </a:r>
            <a:endParaRPr lang="en-US" dirty="0">
              <a:solidFill>
                <a:srgbClr val="00B050"/>
              </a:solidFill>
              <a:latin typeface="Jokerman" pitchFamily="82" charset="0"/>
              <a:cs typeface="Mongolian Baiti" pitchFamily="66" charset="0"/>
            </a:endParaRPr>
          </a:p>
        </p:txBody>
      </p:sp>
      <p:pic>
        <p:nvPicPr>
          <p:cNvPr id="7" name="Picture 5" descr="C:\Users\Patti\AppData\Local\Microsoft\Windows\Temporary Internet Files\Content.IE5\21VC9VH0\geography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3581400"/>
            <a:ext cx="3144763" cy="2971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2"/>
          </p:nvPr>
        </p:nvSpPr>
        <p:spPr>
          <a:xfrm>
            <a:off x="1676400" y="1752600"/>
            <a:ext cx="6096000" cy="3733800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Jokerman" pitchFamily="82" charset="0"/>
              </a:rPr>
              <a:t>“Love the Lord your God with all your heart and with all your soul and with all your mind.'  This is the first and greatest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Jokerman" pitchFamily="82" charset="0"/>
              </a:rPr>
              <a:t>Commandment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Jokerman" pitchFamily="82" charset="0"/>
              </a:rPr>
              <a:t>.  And the second is like it: </a:t>
            </a:r>
            <a:r>
              <a:rPr lang="en-US" sz="2400" b="1" u="sng" dirty="0" smtClean="0">
                <a:solidFill>
                  <a:schemeClr val="accent2">
                    <a:lumMod val="75000"/>
                  </a:schemeClr>
                </a:solidFill>
                <a:latin typeface="Jokerman" pitchFamily="82" charset="0"/>
              </a:rPr>
              <a:t>'Love your neighbor as yourself.'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Jokerman" pitchFamily="82" charset="0"/>
              </a:rPr>
              <a:t> </a:t>
            </a:r>
            <a:endParaRPr lang="en-US" sz="2400" b="1" dirty="0">
              <a:solidFill>
                <a:schemeClr val="accent2">
                  <a:lumMod val="75000"/>
                </a:schemeClr>
              </a:solidFill>
              <a:latin typeface="Jokerman" pitchFamily="8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533400"/>
            <a:ext cx="7086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 smtClean="0">
                <a:solidFill>
                  <a:srgbClr val="00B050"/>
                </a:solidFill>
                <a:latin typeface="Jokerman" pitchFamily="82" charset="0"/>
                <a:cs typeface="Mongolian Baiti" pitchFamily="66" charset="0"/>
              </a:rPr>
              <a:t>Middle School - Classroom Rules:</a:t>
            </a:r>
            <a:endParaRPr lang="en-US" dirty="0">
              <a:solidFill>
                <a:srgbClr val="00B050"/>
              </a:solidFill>
              <a:latin typeface="Jokerman" pitchFamily="82" charset="0"/>
              <a:cs typeface="Mongolian Baiti" pitchFamily="66" charset="0"/>
            </a:endParaRPr>
          </a:p>
        </p:txBody>
      </p:sp>
      <p:pic>
        <p:nvPicPr>
          <p:cNvPr id="5127" name="Picture 7" descr="C:\Users\Patti\AppData\Local\Microsoft\Windows\Temporary Internet Files\Content.IE5\N54248IR\Bible_pic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4041210"/>
            <a:ext cx="2628899" cy="26739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5410200" cy="5257800"/>
          </a:xfrm>
        </p:spPr>
        <p:txBody>
          <a:bodyPr>
            <a:normAutofit/>
          </a:bodyPr>
          <a:lstStyle/>
          <a:p>
            <a:pPr lvl="1"/>
            <a:r>
              <a:rPr lang="en-US" u="sng" dirty="0" smtClean="0">
                <a:latin typeface="Jokerman" pitchFamily="82" charset="0"/>
              </a:rPr>
              <a:t>6</a:t>
            </a:r>
            <a:r>
              <a:rPr lang="en-US" u="sng" baseline="30000" dirty="0" smtClean="0">
                <a:latin typeface="Jokerman" pitchFamily="82" charset="0"/>
              </a:rPr>
              <a:t>th</a:t>
            </a:r>
            <a:r>
              <a:rPr lang="en-US" u="sng" dirty="0" smtClean="0">
                <a:latin typeface="Jokerman" pitchFamily="82" charset="0"/>
              </a:rPr>
              <a:t> Grade</a:t>
            </a:r>
          </a:p>
          <a:p>
            <a:pPr lvl="2"/>
            <a:r>
              <a:rPr lang="en-US" sz="2400" dirty="0" smtClean="0">
                <a:latin typeface="Jokerman" pitchFamily="82" charset="0"/>
              </a:rPr>
              <a:t>Early Man </a:t>
            </a:r>
            <a:r>
              <a:rPr lang="en-US" sz="2400" dirty="0" smtClean="0">
                <a:latin typeface="Jokerman" pitchFamily="82" charset="0"/>
              </a:rPr>
              <a:t>– Renaissance</a:t>
            </a:r>
          </a:p>
          <a:p>
            <a:pPr lvl="2">
              <a:buNone/>
            </a:pPr>
            <a:endParaRPr lang="en-US" sz="2400" dirty="0" smtClean="0">
              <a:latin typeface="Jokerman" pitchFamily="82" charset="0"/>
            </a:endParaRPr>
          </a:p>
          <a:p>
            <a:pPr lvl="1"/>
            <a:r>
              <a:rPr lang="en-US" u="sng" dirty="0" smtClean="0">
                <a:latin typeface="Jokerman" pitchFamily="82" charset="0"/>
              </a:rPr>
              <a:t>7</a:t>
            </a:r>
            <a:r>
              <a:rPr lang="en-US" u="sng" baseline="30000" dirty="0" smtClean="0">
                <a:latin typeface="Jokerman" pitchFamily="82" charset="0"/>
              </a:rPr>
              <a:t>th</a:t>
            </a:r>
            <a:r>
              <a:rPr lang="en-US" u="sng" dirty="0" smtClean="0">
                <a:latin typeface="Jokerman" pitchFamily="82" charset="0"/>
              </a:rPr>
              <a:t> </a:t>
            </a:r>
            <a:r>
              <a:rPr lang="en-US" u="sng" dirty="0" smtClean="0">
                <a:latin typeface="Jokerman" pitchFamily="82" charset="0"/>
              </a:rPr>
              <a:t>Grade</a:t>
            </a:r>
          </a:p>
          <a:p>
            <a:pPr lvl="2"/>
            <a:r>
              <a:rPr lang="en-US" sz="2400" dirty="0" smtClean="0">
                <a:latin typeface="Jokerman" pitchFamily="82" charset="0"/>
              </a:rPr>
              <a:t>Our Colonial Heritage – Lincoln and the Civil </a:t>
            </a:r>
            <a:r>
              <a:rPr lang="en-US" sz="2400" dirty="0" smtClean="0">
                <a:latin typeface="Jokerman" pitchFamily="82" charset="0"/>
              </a:rPr>
              <a:t>War</a:t>
            </a:r>
          </a:p>
          <a:p>
            <a:pPr lvl="2">
              <a:buNone/>
            </a:pPr>
            <a:endParaRPr lang="en-US" sz="2400" dirty="0" smtClean="0">
              <a:latin typeface="Jokerman" pitchFamily="82" charset="0"/>
            </a:endParaRPr>
          </a:p>
          <a:p>
            <a:pPr lvl="1"/>
            <a:r>
              <a:rPr lang="en-US" u="sng" dirty="0" smtClean="0">
                <a:latin typeface="Jokerman" pitchFamily="82" charset="0"/>
              </a:rPr>
              <a:t>8</a:t>
            </a:r>
            <a:r>
              <a:rPr lang="en-US" u="sng" baseline="30000" dirty="0" smtClean="0">
                <a:latin typeface="Jokerman" pitchFamily="82" charset="0"/>
              </a:rPr>
              <a:t>th</a:t>
            </a:r>
            <a:r>
              <a:rPr lang="en-US" u="sng" dirty="0" smtClean="0">
                <a:latin typeface="Jokerman" pitchFamily="82" charset="0"/>
              </a:rPr>
              <a:t> </a:t>
            </a:r>
            <a:r>
              <a:rPr lang="en-US" u="sng" dirty="0" smtClean="0">
                <a:latin typeface="Jokerman" pitchFamily="82" charset="0"/>
              </a:rPr>
              <a:t>Grade</a:t>
            </a:r>
          </a:p>
          <a:p>
            <a:pPr lvl="2"/>
            <a:r>
              <a:rPr lang="en-US" sz="2400" dirty="0" smtClean="0">
                <a:latin typeface="Jokerman" pitchFamily="82" charset="0"/>
              </a:rPr>
              <a:t>Reconstruction – Modern Times</a:t>
            </a:r>
          </a:p>
          <a:p>
            <a:endParaRPr lang="en-US" dirty="0"/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smtClean="0">
                <a:solidFill>
                  <a:srgbClr val="00B050"/>
                </a:solidFill>
                <a:latin typeface="Jokerman" pitchFamily="82" charset="0"/>
                <a:cs typeface="Mongolian Baiti" pitchFamily="66" charset="0"/>
              </a:rPr>
              <a:t/>
            </a:r>
            <a:br>
              <a:rPr lang="en-US" sz="4400" dirty="0" smtClean="0">
                <a:solidFill>
                  <a:srgbClr val="00B050"/>
                </a:solidFill>
                <a:latin typeface="Jokerman" pitchFamily="82" charset="0"/>
                <a:cs typeface="Mongolian Baiti" pitchFamily="66" charset="0"/>
              </a:rPr>
            </a:br>
            <a:r>
              <a:rPr lang="en-US" sz="4400" dirty="0" smtClean="0">
                <a:solidFill>
                  <a:srgbClr val="00B050"/>
                </a:solidFill>
                <a:latin typeface="Jokerman" pitchFamily="82" charset="0"/>
                <a:cs typeface="Mongolian Baiti" pitchFamily="66" charset="0"/>
              </a:rPr>
              <a:t>Social Studies Curriculum:</a:t>
            </a:r>
            <a:br>
              <a:rPr lang="en-US" sz="4400" dirty="0" smtClean="0">
                <a:solidFill>
                  <a:srgbClr val="00B050"/>
                </a:solidFill>
                <a:latin typeface="Jokerman" pitchFamily="82" charset="0"/>
                <a:cs typeface="Mongolian Baiti" pitchFamily="66" charset="0"/>
              </a:rPr>
            </a:br>
            <a:r>
              <a:rPr lang="en-US" sz="4400" dirty="0" smtClean="0">
                <a:solidFill>
                  <a:srgbClr val="00B050"/>
                </a:solidFill>
                <a:latin typeface="Jokerman" pitchFamily="82" charset="0"/>
                <a:cs typeface="Mongolian Baiti" pitchFamily="66" charset="0"/>
              </a:rPr>
              <a:t>The Basics</a:t>
            </a:r>
            <a:endParaRPr lang="en-US" dirty="0"/>
          </a:p>
        </p:txBody>
      </p:sp>
      <p:pic>
        <p:nvPicPr>
          <p:cNvPr id="4107" name="Picture 11" descr="C:\Users\Patti\AppData\Local\Microsoft\Windows\Temporary Internet Files\Content.IE5\N54248IR\caveman2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2667000"/>
            <a:ext cx="3352800" cy="3352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00B050"/>
                </a:solidFill>
                <a:latin typeface="Jokerman" pitchFamily="82" charset="0"/>
                <a:cs typeface="Mongolian Baiti" pitchFamily="66" charset="0"/>
              </a:rPr>
              <a:t/>
            </a:r>
            <a:br>
              <a:rPr lang="en-US" dirty="0" smtClean="0">
                <a:solidFill>
                  <a:srgbClr val="00B050"/>
                </a:solidFill>
                <a:latin typeface="Jokerman" pitchFamily="82" charset="0"/>
                <a:cs typeface="Mongolian Baiti" pitchFamily="66" charset="0"/>
              </a:rPr>
            </a:br>
            <a:r>
              <a:rPr lang="en-US" dirty="0" smtClean="0">
                <a:solidFill>
                  <a:srgbClr val="00B050"/>
                </a:solidFill>
                <a:latin typeface="Jokerman" pitchFamily="82" charset="0"/>
                <a:cs typeface="Mongolian Baiti" pitchFamily="66" charset="0"/>
              </a:rPr>
              <a:t/>
            </a:r>
            <a:br>
              <a:rPr lang="en-US" dirty="0" smtClean="0">
                <a:solidFill>
                  <a:srgbClr val="00B050"/>
                </a:solidFill>
                <a:latin typeface="Jokerman" pitchFamily="82" charset="0"/>
                <a:cs typeface="Mongolian Baiti" pitchFamily="66" charset="0"/>
              </a:rPr>
            </a:br>
            <a:r>
              <a:rPr lang="en-US" dirty="0" smtClean="0">
                <a:solidFill>
                  <a:srgbClr val="00B050"/>
                </a:solidFill>
                <a:latin typeface="Jokerman" pitchFamily="82" charset="0"/>
                <a:cs typeface="Mongolian Baiti" pitchFamily="66" charset="0"/>
              </a:rPr>
              <a:t/>
            </a:r>
            <a:br>
              <a:rPr lang="en-US" dirty="0" smtClean="0">
                <a:solidFill>
                  <a:srgbClr val="00B050"/>
                </a:solidFill>
                <a:latin typeface="Jokerman" pitchFamily="82" charset="0"/>
                <a:cs typeface="Mongolian Baiti" pitchFamily="66" charset="0"/>
              </a:rPr>
            </a:br>
            <a:r>
              <a:rPr lang="en-US" sz="4000" dirty="0" smtClean="0">
                <a:solidFill>
                  <a:srgbClr val="00B050"/>
                </a:solidFill>
                <a:latin typeface="Jokerman" pitchFamily="82" charset="0"/>
                <a:cs typeface="Mongolian Baiti" pitchFamily="66" charset="0"/>
              </a:rPr>
              <a:t>Social Studies – Methodology!</a:t>
            </a:r>
            <a:endParaRPr lang="en-US" sz="4000" dirty="0">
              <a:solidFill>
                <a:srgbClr val="00B050"/>
              </a:solidFill>
              <a:latin typeface="Jokerman" pitchFamily="82" charset="0"/>
              <a:cs typeface="Mongolian Baiti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4294967295"/>
          </p:nvPr>
        </p:nvSpPr>
        <p:spPr>
          <a:xfrm>
            <a:off x="914400" y="914400"/>
            <a:ext cx="7467600" cy="5257800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sz="1800" b="1" dirty="0" smtClean="0">
                <a:latin typeface="Century Schoolbook" pitchFamily="18" charset="0"/>
              </a:rPr>
              <a:t>Methodology</a:t>
            </a:r>
            <a:r>
              <a:rPr lang="en-US" sz="1800" dirty="0" smtClean="0">
                <a:latin typeface="Century Schoolbook" pitchFamily="18" charset="0"/>
              </a:rPr>
              <a:t> </a:t>
            </a:r>
            <a:r>
              <a:rPr lang="en-US" sz="1800" dirty="0" smtClean="0">
                <a:latin typeface="Century Schoolbook" pitchFamily="18" charset="0"/>
              </a:rPr>
              <a:t>–  an intentionally </a:t>
            </a:r>
            <a:r>
              <a:rPr lang="en-US" sz="1800" b="1" dirty="0" smtClean="0">
                <a:latin typeface="Century Schoolbook" pitchFamily="18" charset="0"/>
              </a:rPr>
              <a:t>“</a:t>
            </a:r>
            <a:r>
              <a:rPr lang="en-US" sz="1800" b="1" u="sng" dirty="0" smtClean="0">
                <a:latin typeface="Century Schoolbook" pitchFamily="18" charset="0"/>
              </a:rPr>
              <a:t>active</a:t>
            </a:r>
            <a:r>
              <a:rPr lang="en-US" sz="1800" b="1" dirty="0" smtClean="0">
                <a:latin typeface="Century Schoolbook" pitchFamily="18" charset="0"/>
              </a:rPr>
              <a:t>” </a:t>
            </a:r>
            <a:r>
              <a:rPr lang="en-US" sz="1800" dirty="0" smtClean="0">
                <a:latin typeface="Century Schoolbook" pitchFamily="18" charset="0"/>
              </a:rPr>
              <a:t>learning </a:t>
            </a:r>
            <a:r>
              <a:rPr lang="en-US" sz="1800" dirty="0" smtClean="0">
                <a:latin typeface="Century Schoolbook" pitchFamily="18" charset="0"/>
              </a:rPr>
              <a:t>environment!</a:t>
            </a:r>
            <a:endParaRPr lang="en-US" sz="1800" dirty="0" smtClean="0">
              <a:latin typeface="Century Schoolbook" pitchFamily="18" charset="0"/>
            </a:endParaRPr>
          </a:p>
          <a:p>
            <a:pPr lvl="1"/>
            <a:r>
              <a:rPr lang="en-US" sz="1800" dirty="0" smtClean="0">
                <a:solidFill>
                  <a:schemeClr val="tx1"/>
                </a:solidFill>
                <a:latin typeface="Century Schoolbook" pitchFamily="18" charset="0"/>
              </a:rPr>
              <a:t>Reading textbooks and nonfiction</a:t>
            </a:r>
          </a:p>
          <a:p>
            <a:pPr lvl="1"/>
            <a:r>
              <a:rPr lang="en-US" sz="1800" dirty="0" smtClean="0">
                <a:solidFill>
                  <a:schemeClr val="tx1"/>
                </a:solidFill>
                <a:latin typeface="Century Schoolbook" pitchFamily="18" charset="0"/>
              </a:rPr>
              <a:t>SQ3R – </a:t>
            </a:r>
            <a:r>
              <a:rPr lang="en-US" sz="1800" b="1" u="sng" dirty="0" smtClean="0">
                <a:solidFill>
                  <a:schemeClr val="tx1"/>
                </a:solidFill>
                <a:latin typeface="Century Schoolbook" pitchFamily="18" charset="0"/>
              </a:rPr>
              <a:t>s</a:t>
            </a:r>
            <a:r>
              <a:rPr lang="en-US" sz="1800" dirty="0" smtClean="0">
                <a:solidFill>
                  <a:schemeClr val="tx1"/>
                </a:solidFill>
                <a:latin typeface="Century Schoolbook" pitchFamily="18" charset="0"/>
              </a:rPr>
              <a:t>urvey, </a:t>
            </a:r>
            <a:r>
              <a:rPr lang="en-US" sz="1800" b="1" u="sng" dirty="0" smtClean="0">
                <a:solidFill>
                  <a:schemeClr val="tx1"/>
                </a:solidFill>
                <a:latin typeface="Century Schoolbook" pitchFamily="18" charset="0"/>
              </a:rPr>
              <a:t>q</a:t>
            </a:r>
            <a:r>
              <a:rPr lang="en-US" sz="1800" dirty="0" smtClean="0">
                <a:solidFill>
                  <a:schemeClr val="tx1"/>
                </a:solidFill>
                <a:latin typeface="Century Schoolbook" pitchFamily="18" charset="0"/>
              </a:rPr>
              <a:t>uestion, </a:t>
            </a:r>
            <a:r>
              <a:rPr lang="en-US" sz="1800" b="1" u="sng" dirty="0" smtClean="0">
                <a:solidFill>
                  <a:schemeClr val="tx1"/>
                </a:solidFill>
                <a:latin typeface="Century Schoolbook" pitchFamily="18" charset="0"/>
              </a:rPr>
              <a:t>r</a:t>
            </a:r>
            <a:r>
              <a:rPr lang="en-US" sz="1800" dirty="0" smtClean="0">
                <a:solidFill>
                  <a:schemeClr val="tx1"/>
                </a:solidFill>
                <a:latin typeface="Century Schoolbook" pitchFamily="18" charset="0"/>
              </a:rPr>
              <a:t>ead, </a:t>
            </a:r>
            <a:r>
              <a:rPr lang="en-US" sz="1800" b="1" u="sng" dirty="0" smtClean="0">
                <a:solidFill>
                  <a:schemeClr val="tx1"/>
                </a:solidFill>
                <a:latin typeface="Century Schoolbook" pitchFamily="18" charset="0"/>
              </a:rPr>
              <a:t>r</a:t>
            </a:r>
            <a:r>
              <a:rPr lang="en-US" sz="1800" dirty="0" smtClean="0">
                <a:solidFill>
                  <a:schemeClr val="tx1"/>
                </a:solidFill>
                <a:latin typeface="Century Schoolbook" pitchFamily="18" charset="0"/>
              </a:rPr>
              <a:t>ecite, and </a:t>
            </a:r>
            <a:r>
              <a:rPr lang="en-US" sz="1800" b="1" u="sng" dirty="0" smtClean="0">
                <a:solidFill>
                  <a:schemeClr val="tx1"/>
                </a:solidFill>
                <a:latin typeface="Century Schoolbook" pitchFamily="18" charset="0"/>
              </a:rPr>
              <a:t>r</a:t>
            </a:r>
            <a:r>
              <a:rPr lang="en-US" sz="1800" dirty="0" smtClean="0">
                <a:solidFill>
                  <a:schemeClr val="tx1"/>
                </a:solidFill>
                <a:latin typeface="Century Schoolbook" pitchFamily="18" charset="0"/>
              </a:rPr>
              <a:t>eview</a:t>
            </a:r>
            <a:endParaRPr lang="en-US" sz="1800" dirty="0" smtClean="0">
              <a:solidFill>
                <a:schemeClr val="tx1"/>
              </a:solidFill>
              <a:latin typeface="Century Schoolbook" pitchFamily="18" charset="0"/>
            </a:endParaRPr>
          </a:p>
          <a:p>
            <a:pPr lvl="1"/>
            <a:r>
              <a:rPr lang="en-US" sz="1800" dirty="0" smtClean="0">
                <a:solidFill>
                  <a:schemeClr val="tx1"/>
                </a:solidFill>
                <a:latin typeface="Century Schoolbook" pitchFamily="18" charset="0"/>
              </a:rPr>
              <a:t>Focus - Critical thinking and reasoning … </a:t>
            </a:r>
            <a:r>
              <a:rPr lang="en-US" sz="1800" b="1" dirty="0" smtClean="0">
                <a:solidFill>
                  <a:schemeClr val="tx1"/>
                </a:solidFill>
                <a:latin typeface="Century Schoolbook" pitchFamily="18" charset="0"/>
              </a:rPr>
              <a:t>why?</a:t>
            </a:r>
            <a:endParaRPr lang="en-US" sz="1800" b="1" dirty="0" smtClean="0">
              <a:solidFill>
                <a:schemeClr val="tx1"/>
              </a:solidFill>
              <a:latin typeface="Century Schoolbook" pitchFamily="18" charset="0"/>
            </a:endParaRPr>
          </a:p>
          <a:p>
            <a:pPr lvl="1"/>
            <a:r>
              <a:rPr lang="en-US" sz="1800" dirty="0" smtClean="0">
                <a:solidFill>
                  <a:schemeClr val="tx1"/>
                </a:solidFill>
                <a:latin typeface="Century Schoolbook" pitchFamily="18" charset="0"/>
              </a:rPr>
              <a:t>Note taking – Cornell Method</a:t>
            </a:r>
            <a:endParaRPr lang="en-US" sz="1800" dirty="0" smtClean="0">
              <a:solidFill>
                <a:schemeClr val="tx1"/>
              </a:solidFill>
              <a:latin typeface="Century Schoolbook" pitchFamily="18" charset="0"/>
            </a:endParaRPr>
          </a:p>
          <a:p>
            <a:pPr lvl="1"/>
            <a:r>
              <a:rPr lang="en-US" sz="1800" dirty="0" smtClean="0">
                <a:solidFill>
                  <a:schemeClr val="tx1"/>
                </a:solidFill>
                <a:latin typeface="Century Schoolbook" pitchFamily="18" charset="0"/>
              </a:rPr>
              <a:t>Socratic </a:t>
            </a:r>
            <a:r>
              <a:rPr lang="en-US" sz="1800" dirty="0" smtClean="0">
                <a:solidFill>
                  <a:schemeClr val="tx1"/>
                </a:solidFill>
                <a:latin typeface="Century Schoolbook" pitchFamily="18" charset="0"/>
              </a:rPr>
              <a:t>Seminars – Current Events</a:t>
            </a:r>
          </a:p>
          <a:p>
            <a:pPr lvl="2"/>
            <a:r>
              <a:rPr lang="en-US" sz="1800" dirty="0" smtClean="0">
                <a:latin typeface="Century Schoolbook" pitchFamily="18" charset="0"/>
              </a:rPr>
              <a:t>i.e. the 2016 Presidential Election</a:t>
            </a:r>
          </a:p>
          <a:p>
            <a:pPr lvl="2"/>
            <a:r>
              <a:rPr lang="en-US" sz="1800" dirty="0" smtClean="0">
                <a:latin typeface="Century Schoolbook" pitchFamily="18" charset="0"/>
              </a:rPr>
              <a:t>Syria – “The Most Dangerous Place on Earth”</a:t>
            </a:r>
            <a:endParaRPr lang="en-US" sz="1800" dirty="0" smtClean="0">
              <a:solidFill>
                <a:schemeClr val="tx1"/>
              </a:solidFill>
              <a:latin typeface="Century Schoolbook" pitchFamily="18" charset="0"/>
            </a:endParaRPr>
          </a:p>
          <a:p>
            <a:pPr lvl="1"/>
            <a:r>
              <a:rPr lang="en-US" sz="1800" dirty="0" smtClean="0">
                <a:solidFill>
                  <a:schemeClr val="tx1"/>
                </a:solidFill>
                <a:latin typeface="Century Schoolbook" pitchFamily="18" charset="0"/>
              </a:rPr>
              <a:t>Creative </a:t>
            </a:r>
            <a:r>
              <a:rPr lang="en-US" sz="1800" dirty="0" smtClean="0">
                <a:solidFill>
                  <a:schemeClr val="tx1"/>
                </a:solidFill>
                <a:latin typeface="Century Schoolbook" pitchFamily="18" charset="0"/>
              </a:rPr>
              <a:t>ventures </a:t>
            </a:r>
            <a:r>
              <a:rPr lang="en-US" sz="1800" dirty="0" smtClean="0">
                <a:solidFill>
                  <a:schemeClr val="tx1"/>
                </a:solidFill>
                <a:latin typeface="Century Schoolbook" pitchFamily="18" charset="0"/>
              </a:rPr>
              <a:t>– skits, plays, artwork, anything </a:t>
            </a:r>
            <a:r>
              <a:rPr lang="en-US" sz="1800" b="1" dirty="0" smtClean="0">
                <a:solidFill>
                  <a:schemeClr val="tx1"/>
                </a:solidFill>
                <a:latin typeface="Century Schoolbook" pitchFamily="18" charset="0"/>
              </a:rPr>
              <a:t>hands-on!</a:t>
            </a:r>
          </a:p>
          <a:p>
            <a:pPr lvl="1"/>
            <a:r>
              <a:rPr lang="en-US" sz="1800" dirty="0" smtClean="0">
                <a:solidFill>
                  <a:schemeClr val="tx1"/>
                </a:solidFill>
                <a:latin typeface="Century Schoolbook" pitchFamily="18" charset="0"/>
              </a:rPr>
              <a:t>Centers</a:t>
            </a:r>
          </a:p>
          <a:p>
            <a:pPr lvl="2"/>
            <a:r>
              <a:rPr lang="en-US" sz="1800" dirty="0" smtClean="0">
                <a:latin typeface="Century Schoolbook" pitchFamily="18" charset="0"/>
              </a:rPr>
              <a:t>Who murdered King Tut?</a:t>
            </a:r>
          </a:p>
          <a:p>
            <a:pPr lvl="2"/>
            <a:r>
              <a:rPr lang="en-US" sz="1800" dirty="0" smtClean="0">
                <a:latin typeface="Century Schoolbook" pitchFamily="18" charset="0"/>
              </a:rPr>
              <a:t>Mummy Maker</a:t>
            </a:r>
          </a:p>
          <a:p>
            <a:pPr lvl="2"/>
            <a:r>
              <a:rPr lang="en-US" sz="1800" dirty="0" smtClean="0">
                <a:latin typeface="Century Schoolbook" pitchFamily="18" charset="0"/>
              </a:rPr>
              <a:t>Pyramid Builder!</a:t>
            </a:r>
          </a:p>
          <a:p>
            <a:pPr lvl="1"/>
            <a:r>
              <a:rPr lang="en-US" sz="1800" dirty="0" smtClean="0">
                <a:solidFill>
                  <a:schemeClr val="tx1"/>
                </a:solidFill>
                <a:latin typeface="Century Schoolbook" pitchFamily="18" charset="0"/>
              </a:rPr>
              <a:t>Visual Media</a:t>
            </a:r>
          </a:p>
          <a:p>
            <a:pPr lvl="2"/>
            <a:r>
              <a:rPr lang="en-US" sz="1800" dirty="0" smtClean="0">
                <a:latin typeface="Century Schoolbook" pitchFamily="18" charset="0"/>
              </a:rPr>
              <a:t>Film making</a:t>
            </a:r>
          </a:p>
          <a:p>
            <a:pPr lvl="2"/>
            <a:r>
              <a:rPr lang="en-US" sz="1800" dirty="0" smtClean="0">
                <a:latin typeface="Century Schoolbook" pitchFamily="18" charset="0"/>
              </a:rPr>
              <a:t>News </a:t>
            </a:r>
            <a:r>
              <a:rPr lang="en-US" sz="1800" dirty="0" smtClean="0">
                <a:latin typeface="Century Schoolbook" pitchFamily="18" charset="0"/>
              </a:rPr>
              <a:t>reports</a:t>
            </a:r>
            <a:endParaRPr lang="en-US" sz="1800" dirty="0" smtClean="0">
              <a:latin typeface="Century Schoolbook" pitchFamily="18" charset="0"/>
            </a:endParaRPr>
          </a:p>
          <a:p>
            <a:pPr lvl="2"/>
            <a:r>
              <a:rPr lang="en-US" sz="1800" dirty="0" smtClean="0">
                <a:latin typeface="Century Schoolbook" pitchFamily="18" charset="0"/>
              </a:rPr>
              <a:t>Interviews</a:t>
            </a:r>
          </a:p>
        </p:txBody>
      </p:sp>
      <p:pic>
        <p:nvPicPr>
          <p:cNvPr id="2055" name="Picture 7" descr="C:\Users\Patti\AppData\Local\Microsoft\Windows\Temporary Internet Files\Content.IE5\M6QJAUIS\stress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3962400"/>
            <a:ext cx="3276600" cy="2457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B050"/>
                </a:solidFill>
                <a:latin typeface="Jokerman" pitchFamily="82" charset="0"/>
              </a:rPr>
              <a:t>Methodology – continued!</a:t>
            </a:r>
            <a:endParaRPr lang="en-US" dirty="0">
              <a:solidFill>
                <a:srgbClr val="00B050"/>
              </a:solidFill>
              <a:latin typeface="Jokerman" pitchFamily="8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" y="1143000"/>
            <a:ext cx="8229600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buClr>
                <a:schemeClr val="accent2">
                  <a:lumMod val="75000"/>
                </a:schemeClr>
              </a:buClr>
              <a:buSzPct val="125000"/>
              <a:buFont typeface="Arial" pitchFamily="34" charset="0"/>
              <a:buChar char="•"/>
            </a:pPr>
            <a:r>
              <a:rPr lang="en-US" dirty="0" smtClean="0">
                <a:latin typeface="Century Schoolbook" pitchFamily="18" charset="0"/>
              </a:rPr>
              <a:t>  </a:t>
            </a:r>
            <a:r>
              <a:rPr lang="en-US" b="1" dirty="0" smtClean="0">
                <a:latin typeface="Century Schoolbook" pitchFamily="18" charset="0"/>
              </a:rPr>
              <a:t>Reflecting on great speeches/writing</a:t>
            </a:r>
            <a:endParaRPr lang="en-US" b="1" dirty="0" smtClean="0">
              <a:latin typeface="Century Schoolbook" pitchFamily="18" charset="0"/>
            </a:endParaRPr>
          </a:p>
          <a:p>
            <a:pPr lvl="2">
              <a:buClr>
                <a:schemeClr val="accent2">
                  <a:lumMod val="75000"/>
                </a:schemeClr>
              </a:buClr>
              <a:buSzPct val="125000"/>
              <a:buFont typeface="Arial" pitchFamily="34" charset="0"/>
              <a:buChar char="•"/>
            </a:pPr>
            <a:r>
              <a:rPr lang="en-US" dirty="0" smtClean="0">
                <a:latin typeface="Century Schoolbook" pitchFamily="18" charset="0"/>
              </a:rPr>
              <a:t>  The </a:t>
            </a:r>
            <a:r>
              <a:rPr lang="en-US" dirty="0" smtClean="0">
                <a:latin typeface="Century Schoolbook" pitchFamily="18" charset="0"/>
              </a:rPr>
              <a:t>Bible</a:t>
            </a:r>
          </a:p>
          <a:p>
            <a:pPr lvl="2">
              <a:buClr>
                <a:schemeClr val="accent2">
                  <a:lumMod val="75000"/>
                </a:schemeClr>
              </a:buClr>
              <a:buSzPct val="125000"/>
              <a:buFont typeface="Arial" pitchFamily="34" charset="0"/>
              <a:buChar char="•"/>
            </a:pPr>
            <a:r>
              <a:rPr lang="en-US" dirty="0" smtClean="0">
                <a:latin typeface="Century Schoolbook" pitchFamily="18" charset="0"/>
              </a:rPr>
              <a:t>  Aesop’s Fables </a:t>
            </a:r>
            <a:r>
              <a:rPr lang="en-US" dirty="0" smtClean="0">
                <a:latin typeface="Century Schoolbook" pitchFamily="18" charset="0"/>
              </a:rPr>
              <a:t>&amp; </a:t>
            </a:r>
            <a:r>
              <a:rPr lang="en-US" u="sng" dirty="0" smtClean="0">
                <a:latin typeface="Century Schoolbook" pitchFamily="18" charset="0"/>
              </a:rPr>
              <a:t>The Odyssey</a:t>
            </a:r>
          </a:p>
          <a:p>
            <a:pPr lvl="2">
              <a:buClr>
                <a:schemeClr val="accent2">
                  <a:lumMod val="75000"/>
                </a:schemeClr>
              </a:buClr>
              <a:buSzPct val="125000"/>
              <a:buFont typeface="Arial" pitchFamily="34" charset="0"/>
              <a:buChar char="•"/>
            </a:pPr>
            <a:r>
              <a:rPr lang="en-US" dirty="0" smtClean="0">
                <a:latin typeface="Century Schoolbook" pitchFamily="18" charset="0"/>
              </a:rPr>
              <a:t>  Hammurabi’s Code, Magna </a:t>
            </a:r>
            <a:r>
              <a:rPr lang="en-US" dirty="0" err="1" smtClean="0">
                <a:latin typeface="Century Schoolbook" pitchFamily="18" charset="0"/>
              </a:rPr>
              <a:t>Carta</a:t>
            </a:r>
            <a:r>
              <a:rPr lang="en-US" dirty="0" smtClean="0">
                <a:latin typeface="Century Schoolbook" pitchFamily="18" charset="0"/>
              </a:rPr>
              <a:t>, Confucius say ….</a:t>
            </a:r>
            <a:endParaRPr lang="en-US" dirty="0" smtClean="0">
              <a:latin typeface="Century Schoolbook" pitchFamily="18" charset="0"/>
            </a:endParaRPr>
          </a:p>
          <a:p>
            <a:pPr lvl="2">
              <a:buClr>
                <a:schemeClr val="accent2">
                  <a:lumMod val="75000"/>
                </a:schemeClr>
              </a:buClr>
              <a:buSzPct val="125000"/>
              <a:buFont typeface="Arial" pitchFamily="34" charset="0"/>
              <a:buChar char="•"/>
            </a:pPr>
            <a:r>
              <a:rPr lang="en-US" dirty="0" smtClean="0">
                <a:latin typeface="Century Schoolbook" pitchFamily="18" charset="0"/>
              </a:rPr>
              <a:t>  The </a:t>
            </a:r>
            <a:r>
              <a:rPr lang="en-US" dirty="0" smtClean="0">
                <a:latin typeface="Century Schoolbook" pitchFamily="18" charset="0"/>
              </a:rPr>
              <a:t>Declaration of Independence &amp; the Constitution</a:t>
            </a:r>
          </a:p>
          <a:p>
            <a:pPr lvl="2">
              <a:buClr>
                <a:schemeClr val="accent2">
                  <a:lumMod val="75000"/>
                </a:schemeClr>
              </a:buClr>
              <a:buSzPct val="125000"/>
              <a:buFont typeface="Arial" pitchFamily="34" charset="0"/>
              <a:buChar char="•"/>
            </a:pPr>
            <a:r>
              <a:rPr lang="en-US" dirty="0" smtClean="0">
                <a:latin typeface="Century Schoolbook" pitchFamily="18" charset="0"/>
              </a:rPr>
              <a:t>  The </a:t>
            </a:r>
            <a:r>
              <a:rPr lang="en-US" dirty="0" smtClean="0">
                <a:latin typeface="Century Schoolbook" pitchFamily="18" charset="0"/>
              </a:rPr>
              <a:t>Gettysburg Address, Lincoln’s 2</a:t>
            </a:r>
            <a:r>
              <a:rPr lang="en-US" baseline="30000" dirty="0" smtClean="0">
                <a:latin typeface="Century Schoolbook" pitchFamily="18" charset="0"/>
              </a:rPr>
              <a:t>nd</a:t>
            </a:r>
            <a:r>
              <a:rPr lang="en-US" dirty="0" smtClean="0">
                <a:latin typeface="Century Schoolbook" pitchFamily="18" charset="0"/>
              </a:rPr>
              <a:t> Inaugural Address</a:t>
            </a:r>
          </a:p>
          <a:p>
            <a:pPr lvl="2">
              <a:buClr>
                <a:schemeClr val="accent2">
                  <a:lumMod val="75000"/>
                </a:schemeClr>
              </a:buClr>
              <a:buSzPct val="125000"/>
              <a:buFont typeface="Arial" pitchFamily="34" charset="0"/>
              <a:buChar char="•"/>
            </a:pPr>
            <a:r>
              <a:rPr lang="en-US" dirty="0" smtClean="0">
                <a:latin typeface="Century Schoolbook" pitchFamily="18" charset="0"/>
              </a:rPr>
              <a:t>  Kennedy’s Inaugural Address,  “</a:t>
            </a:r>
            <a:r>
              <a:rPr lang="en-US" dirty="0" smtClean="0">
                <a:latin typeface="Century Schoolbook" pitchFamily="18" charset="0"/>
              </a:rPr>
              <a:t>I Have a </a:t>
            </a:r>
            <a:r>
              <a:rPr lang="en-US" dirty="0" smtClean="0">
                <a:latin typeface="Century Schoolbook" pitchFamily="18" charset="0"/>
              </a:rPr>
              <a:t>Dream…”</a:t>
            </a:r>
          </a:p>
          <a:p>
            <a:pPr lvl="1">
              <a:buClr>
                <a:schemeClr val="accent2">
                  <a:lumMod val="75000"/>
                </a:schemeClr>
              </a:buClr>
              <a:buSzPct val="125000"/>
              <a:buFont typeface="Arial" pitchFamily="34" charset="0"/>
              <a:buChar char="•"/>
            </a:pPr>
            <a:r>
              <a:rPr lang="en-US" dirty="0" smtClean="0">
                <a:latin typeface="Century Schoolbook" pitchFamily="18" charset="0"/>
              </a:rPr>
              <a:t>  </a:t>
            </a:r>
            <a:r>
              <a:rPr lang="en-US" b="1" dirty="0" smtClean="0">
                <a:latin typeface="Century Schoolbook" pitchFamily="18" charset="0"/>
              </a:rPr>
              <a:t>Special </a:t>
            </a:r>
            <a:r>
              <a:rPr lang="en-US" b="1" dirty="0" smtClean="0">
                <a:latin typeface="Century Schoolbook" pitchFamily="18" charset="0"/>
              </a:rPr>
              <a:t>Projects</a:t>
            </a:r>
          </a:p>
          <a:p>
            <a:pPr lvl="2">
              <a:buClr>
                <a:schemeClr val="accent2">
                  <a:lumMod val="75000"/>
                </a:schemeClr>
              </a:buClr>
              <a:buSzPct val="125000"/>
              <a:buFont typeface="Arial" pitchFamily="34" charset="0"/>
              <a:buChar char="•"/>
            </a:pPr>
            <a:r>
              <a:rPr lang="en-US" dirty="0" smtClean="0">
                <a:latin typeface="Century Schoolbook" pitchFamily="18" charset="0"/>
              </a:rPr>
              <a:t>  </a:t>
            </a:r>
            <a:r>
              <a:rPr lang="en-US" dirty="0" err="1" smtClean="0">
                <a:latin typeface="Century Schoolbook" pitchFamily="18" charset="0"/>
              </a:rPr>
              <a:t>Otzi</a:t>
            </a:r>
            <a:r>
              <a:rPr lang="en-US" dirty="0" smtClean="0">
                <a:latin typeface="Century Schoolbook" pitchFamily="18" charset="0"/>
              </a:rPr>
              <a:t> </a:t>
            </a:r>
            <a:r>
              <a:rPr lang="en-US" dirty="0" smtClean="0">
                <a:latin typeface="Century Schoolbook" pitchFamily="18" charset="0"/>
              </a:rPr>
              <a:t>R.A.F.T. Writing</a:t>
            </a:r>
          </a:p>
          <a:p>
            <a:pPr lvl="2">
              <a:buClr>
                <a:schemeClr val="accent2">
                  <a:lumMod val="75000"/>
                </a:schemeClr>
              </a:buClr>
              <a:buSzPct val="125000"/>
              <a:buFont typeface="Arial" pitchFamily="34" charset="0"/>
              <a:buChar char="•"/>
            </a:pPr>
            <a:r>
              <a:rPr lang="en-US" dirty="0" smtClean="0">
                <a:latin typeface="Century Schoolbook" pitchFamily="18" charset="0"/>
              </a:rPr>
              <a:t>  Ancient </a:t>
            </a:r>
            <a:r>
              <a:rPr lang="en-US" dirty="0" smtClean="0">
                <a:latin typeface="Century Schoolbook" pitchFamily="18" charset="0"/>
              </a:rPr>
              <a:t>Egypt – 3-D Map</a:t>
            </a:r>
          </a:p>
          <a:p>
            <a:pPr lvl="2">
              <a:buClr>
                <a:schemeClr val="accent2">
                  <a:lumMod val="75000"/>
                </a:schemeClr>
              </a:buClr>
              <a:buSzPct val="125000"/>
              <a:buFont typeface="Arial" pitchFamily="34" charset="0"/>
              <a:buChar char="•"/>
            </a:pPr>
            <a:r>
              <a:rPr lang="en-US" dirty="0" smtClean="0">
                <a:latin typeface="Century Schoolbook" pitchFamily="18" charset="0"/>
              </a:rPr>
              <a:t>  Greek </a:t>
            </a:r>
            <a:r>
              <a:rPr lang="en-US" dirty="0" smtClean="0">
                <a:latin typeface="Century Schoolbook" pitchFamily="18" charset="0"/>
              </a:rPr>
              <a:t>Mythology – a “book” for my buddy!</a:t>
            </a:r>
          </a:p>
          <a:p>
            <a:pPr lvl="2">
              <a:buClr>
                <a:schemeClr val="accent2">
                  <a:lumMod val="75000"/>
                </a:schemeClr>
              </a:buClr>
              <a:buSzPct val="125000"/>
              <a:buFont typeface="Arial" pitchFamily="34" charset="0"/>
              <a:buChar char="•"/>
            </a:pPr>
            <a:r>
              <a:rPr lang="en-US" dirty="0" smtClean="0">
                <a:latin typeface="Century Schoolbook" pitchFamily="18" charset="0"/>
              </a:rPr>
              <a:t>  Debates</a:t>
            </a:r>
            <a:endParaRPr lang="en-US" dirty="0" smtClean="0">
              <a:latin typeface="Century Schoolbook" pitchFamily="18" charset="0"/>
            </a:endParaRPr>
          </a:p>
          <a:p>
            <a:pPr lvl="2">
              <a:buClr>
                <a:schemeClr val="accent2">
                  <a:lumMod val="75000"/>
                </a:schemeClr>
              </a:buClr>
              <a:buSzPct val="125000"/>
              <a:buFont typeface="Arial" pitchFamily="34" charset="0"/>
              <a:buChar char="•"/>
            </a:pPr>
            <a:r>
              <a:rPr lang="en-US" dirty="0" smtClean="0">
                <a:latin typeface="Century Schoolbook" pitchFamily="18" charset="0"/>
              </a:rPr>
              <a:t>  Crusades </a:t>
            </a:r>
            <a:r>
              <a:rPr lang="en-US" dirty="0" smtClean="0">
                <a:latin typeface="Century Schoolbook" pitchFamily="18" charset="0"/>
              </a:rPr>
              <a:t>– Route map and narrative</a:t>
            </a:r>
          </a:p>
          <a:p>
            <a:pPr lvl="2">
              <a:buClr>
                <a:schemeClr val="accent2">
                  <a:lumMod val="75000"/>
                </a:schemeClr>
              </a:buClr>
              <a:buSzPct val="125000"/>
              <a:buFont typeface="Arial" pitchFamily="34" charset="0"/>
              <a:buChar char="•"/>
            </a:pPr>
            <a:r>
              <a:rPr lang="en-US" dirty="0" smtClean="0">
                <a:latin typeface="Century Schoolbook" pitchFamily="18" charset="0"/>
              </a:rPr>
              <a:t>  Artwork</a:t>
            </a:r>
            <a:r>
              <a:rPr lang="en-US" dirty="0" smtClean="0">
                <a:latin typeface="Century Schoolbook" pitchFamily="18" charset="0"/>
              </a:rPr>
              <a:t>, posters, storyboards, etc</a:t>
            </a:r>
            <a:r>
              <a:rPr lang="en-US" dirty="0" smtClean="0">
                <a:latin typeface="Century Schoolbook" pitchFamily="18" charset="0"/>
              </a:rPr>
              <a:t>…</a:t>
            </a:r>
          </a:p>
          <a:p>
            <a:pPr lvl="1">
              <a:buClr>
                <a:schemeClr val="accent2">
                  <a:lumMod val="75000"/>
                </a:schemeClr>
              </a:buClr>
              <a:buSzPct val="125000"/>
              <a:buFont typeface="Arial" pitchFamily="34" charset="0"/>
              <a:buChar char="•"/>
            </a:pPr>
            <a:r>
              <a:rPr lang="en-US" b="1" dirty="0" smtClean="0">
                <a:latin typeface="Century Schoolbook" pitchFamily="18" charset="0"/>
              </a:rPr>
              <a:t>  Geography</a:t>
            </a:r>
            <a:endParaRPr lang="en-US" b="1" dirty="0" smtClean="0">
              <a:latin typeface="Century Schoolbook" pitchFamily="18" charset="0"/>
            </a:endParaRPr>
          </a:p>
          <a:p>
            <a:pPr lvl="2">
              <a:buClr>
                <a:schemeClr val="accent2">
                  <a:lumMod val="75000"/>
                </a:schemeClr>
              </a:buClr>
              <a:buSzPct val="125000"/>
              <a:buFont typeface="Arial" pitchFamily="34" charset="0"/>
              <a:buChar char="•"/>
            </a:pPr>
            <a:r>
              <a:rPr lang="en-US" dirty="0" smtClean="0">
                <a:latin typeface="Century Schoolbook" pitchFamily="18" charset="0"/>
              </a:rPr>
              <a:t>  </a:t>
            </a:r>
            <a:r>
              <a:rPr lang="en-US" dirty="0" err="1" smtClean="0">
                <a:latin typeface="Century Schoolbook" pitchFamily="18" charset="0"/>
              </a:rPr>
              <a:t>GeoBee</a:t>
            </a:r>
            <a:endParaRPr lang="en-US" dirty="0" smtClean="0">
              <a:latin typeface="Century Schoolbook" pitchFamily="18" charset="0"/>
            </a:endParaRPr>
          </a:p>
          <a:p>
            <a:pPr lvl="1">
              <a:buClr>
                <a:schemeClr val="accent2">
                  <a:lumMod val="75000"/>
                </a:schemeClr>
              </a:buClr>
              <a:buSzPct val="125000"/>
            </a:pPr>
            <a:endParaRPr lang="en-US" b="1" dirty="0">
              <a:latin typeface="Century Schoolbook" pitchFamily="18" charset="0"/>
            </a:endParaRPr>
          </a:p>
        </p:txBody>
      </p:sp>
      <p:pic>
        <p:nvPicPr>
          <p:cNvPr id="9" name="Picture 9" descr="C:\Users\Patti\AppData\Local\Microsoft\Windows\Temporary Internet Files\Content.IE5\1JF52XZF\MC90038969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3353858"/>
            <a:ext cx="2570683" cy="29634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00B050"/>
                </a:solidFill>
                <a:latin typeface="Jokerman" pitchFamily="82" charset="0"/>
                <a:cs typeface="Mongolian Baiti" pitchFamily="66" charset="0"/>
              </a:rPr>
              <a:t/>
            </a:r>
            <a:br>
              <a:rPr lang="en-US" dirty="0" smtClean="0">
                <a:solidFill>
                  <a:srgbClr val="00B050"/>
                </a:solidFill>
                <a:latin typeface="Jokerman" pitchFamily="82" charset="0"/>
                <a:cs typeface="Mongolian Baiti" pitchFamily="66" charset="0"/>
              </a:rPr>
            </a:br>
            <a:r>
              <a:rPr lang="en-US" dirty="0" smtClean="0">
                <a:solidFill>
                  <a:srgbClr val="00B050"/>
                </a:solidFill>
                <a:latin typeface="Jokerman" pitchFamily="82" charset="0"/>
                <a:cs typeface="Mongolian Baiti" pitchFamily="66" charset="0"/>
              </a:rPr>
              <a:t/>
            </a:r>
            <a:br>
              <a:rPr lang="en-US" dirty="0" smtClean="0">
                <a:solidFill>
                  <a:srgbClr val="00B050"/>
                </a:solidFill>
                <a:latin typeface="Jokerman" pitchFamily="82" charset="0"/>
                <a:cs typeface="Mongolian Baiti" pitchFamily="66" charset="0"/>
              </a:rPr>
            </a:br>
            <a:r>
              <a:rPr lang="en-US" dirty="0" smtClean="0">
                <a:solidFill>
                  <a:srgbClr val="00B050"/>
                </a:solidFill>
                <a:latin typeface="Jokerman" pitchFamily="82" charset="0"/>
                <a:cs typeface="Mongolian Baiti" pitchFamily="66" charset="0"/>
              </a:rPr>
              <a:t/>
            </a:r>
            <a:br>
              <a:rPr lang="en-US" dirty="0" smtClean="0">
                <a:solidFill>
                  <a:srgbClr val="00B050"/>
                </a:solidFill>
                <a:latin typeface="Jokerman" pitchFamily="82" charset="0"/>
                <a:cs typeface="Mongolian Baiti" pitchFamily="66" charset="0"/>
              </a:rPr>
            </a:br>
            <a:r>
              <a:rPr lang="en-US" dirty="0" smtClean="0">
                <a:solidFill>
                  <a:srgbClr val="00B050"/>
                </a:solidFill>
                <a:latin typeface="Jokerman" pitchFamily="82" charset="0"/>
                <a:cs typeface="Mongolian Baiti" pitchFamily="66" charset="0"/>
              </a:rPr>
              <a:t>“Respect the process!” </a:t>
            </a:r>
            <a:br>
              <a:rPr lang="en-US" dirty="0" smtClean="0">
                <a:solidFill>
                  <a:srgbClr val="00B050"/>
                </a:solidFill>
                <a:latin typeface="Jokerman" pitchFamily="82" charset="0"/>
                <a:cs typeface="Mongolian Baiti" pitchFamily="66" charset="0"/>
              </a:rPr>
            </a:br>
            <a:r>
              <a:rPr lang="en-US" sz="2700" dirty="0" smtClean="0">
                <a:solidFill>
                  <a:srgbClr val="00B050"/>
                </a:solidFill>
                <a:latin typeface="Jokerman" pitchFamily="82" charset="0"/>
                <a:cs typeface="Mongolian Baiti" pitchFamily="66" charset="0"/>
              </a:rPr>
              <a:t>– Coach Bruce Arians </a:t>
            </a:r>
            <a:endParaRPr lang="en-US" dirty="0">
              <a:solidFill>
                <a:srgbClr val="00B050"/>
              </a:solidFill>
              <a:latin typeface="Jokerman" pitchFamily="82" charset="0"/>
              <a:cs typeface="Mongolian Baiti" pitchFamily="66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1295400" y="1676400"/>
            <a:ext cx="5791200" cy="4648200"/>
          </a:xfrm>
        </p:spPr>
        <p:txBody>
          <a:bodyPr>
            <a:noAutofit/>
          </a:bodyPr>
          <a:lstStyle/>
          <a:p>
            <a:r>
              <a:rPr lang="en-US" sz="2100" dirty="0" err="1" smtClean="0">
                <a:latin typeface="Century Schoolbook" pitchFamily="18" charset="0"/>
              </a:rPr>
              <a:t>Schoology</a:t>
            </a:r>
            <a:r>
              <a:rPr lang="en-US" sz="2100" dirty="0" smtClean="0">
                <a:latin typeface="Century Schoolbook" pitchFamily="18" charset="0"/>
              </a:rPr>
              <a:t> and website</a:t>
            </a:r>
          </a:p>
          <a:p>
            <a:r>
              <a:rPr lang="en-US" sz="2100" dirty="0" smtClean="0">
                <a:latin typeface="Century Schoolbook" pitchFamily="18" charset="0"/>
              </a:rPr>
              <a:t>Text in </a:t>
            </a:r>
            <a:r>
              <a:rPr lang="en-US" sz="2100" dirty="0" err="1" smtClean="0">
                <a:latin typeface="Century Schoolbook" pitchFamily="18" charset="0"/>
              </a:rPr>
              <a:t>pdf</a:t>
            </a:r>
            <a:r>
              <a:rPr lang="en-US" sz="2100" dirty="0" smtClean="0">
                <a:latin typeface="Century Schoolbook" pitchFamily="18" charset="0"/>
              </a:rPr>
              <a:t> format on the </a:t>
            </a:r>
            <a:r>
              <a:rPr lang="en-US" sz="2100" dirty="0" err="1" smtClean="0">
                <a:latin typeface="Century Schoolbook" pitchFamily="18" charset="0"/>
              </a:rPr>
              <a:t>iPad</a:t>
            </a:r>
            <a:endParaRPr lang="en-US" sz="2100" dirty="0" smtClean="0">
              <a:latin typeface="Century Schoolbook" pitchFamily="18" charset="0"/>
            </a:endParaRPr>
          </a:p>
          <a:p>
            <a:r>
              <a:rPr lang="en-US" sz="2100" dirty="0" smtClean="0">
                <a:latin typeface="Century Schoolbook" pitchFamily="18" charset="0"/>
              </a:rPr>
              <a:t>Highlighted/annotated notes in text</a:t>
            </a:r>
          </a:p>
          <a:p>
            <a:r>
              <a:rPr lang="en-US" sz="2100" dirty="0" smtClean="0">
                <a:latin typeface="Century Schoolbook" pitchFamily="18" charset="0"/>
              </a:rPr>
              <a:t>Classroom notes – detailed framework (pace</a:t>
            </a:r>
            <a:r>
              <a:rPr lang="en-US" sz="2100" dirty="0" smtClean="0">
                <a:latin typeface="Century Schoolbook" pitchFamily="18" charset="0"/>
              </a:rPr>
              <a:t>!)</a:t>
            </a:r>
          </a:p>
          <a:p>
            <a:r>
              <a:rPr lang="en-US" sz="2100" dirty="0" smtClean="0">
                <a:latin typeface="Century Schoolbook" pitchFamily="18" charset="0"/>
              </a:rPr>
              <a:t>Class reviews – </a:t>
            </a:r>
            <a:r>
              <a:rPr lang="en-US" sz="2100" dirty="0" err="1" smtClean="0">
                <a:latin typeface="Century Schoolbook" pitchFamily="18" charset="0"/>
              </a:rPr>
              <a:t>Socrative</a:t>
            </a:r>
            <a:r>
              <a:rPr lang="en-US" sz="2100" dirty="0" smtClean="0">
                <a:latin typeface="Century Schoolbook" pitchFamily="18" charset="0"/>
              </a:rPr>
              <a:t> and </a:t>
            </a:r>
            <a:r>
              <a:rPr lang="en-US" sz="2100" dirty="0" err="1" smtClean="0">
                <a:latin typeface="Century Schoolbook" pitchFamily="18" charset="0"/>
              </a:rPr>
              <a:t>eclickers</a:t>
            </a:r>
            <a:endParaRPr lang="en-US" sz="2100" dirty="0" smtClean="0">
              <a:latin typeface="Century Schoolbook" pitchFamily="18" charset="0"/>
            </a:endParaRPr>
          </a:p>
          <a:p>
            <a:r>
              <a:rPr lang="en-US" sz="2100" dirty="0" err="1" smtClean="0">
                <a:latin typeface="Century Schoolbook" pitchFamily="18" charset="0"/>
              </a:rPr>
              <a:t>quizlets</a:t>
            </a:r>
            <a:r>
              <a:rPr lang="en-US" sz="2100" dirty="0" smtClean="0">
                <a:latin typeface="Century Schoolbook" pitchFamily="18" charset="0"/>
              </a:rPr>
              <a:t> – vocabulary prep</a:t>
            </a:r>
          </a:p>
          <a:p>
            <a:r>
              <a:rPr lang="en-US" sz="2100" dirty="0" smtClean="0">
                <a:latin typeface="Century Schoolbook" pitchFamily="18" charset="0"/>
              </a:rPr>
              <a:t>Jeopardy - review</a:t>
            </a:r>
          </a:p>
          <a:p>
            <a:r>
              <a:rPr lang="en-US" sz="2100" dirty="0" smtClean="0">
                <a:latin typeface="Century Schoolbook" pitchFamily="18" charset="0"/>
              </a:rPr>
              <a:t>Historical text/novels</a:t>
            </a:r>
          </a:p>
          <a:p>
            <a:r>
              <a:rPr lang="en-US" sz="2100" dirty="0" smtClean="0">
                <a:latin typeface="Century Schoolbook" pitchFamily="18" charset="0"/>
              </a:rPr>
              <a:t>Study guides</a:t>
            </a:r>
          </a:p>
          <a:p>
            <a:r>
              <a:rPr lang="en-US" sz="2100" b="1" u="sng" dirty="0" smtClean="0">
                <a:latin typeface="Century Schoolbook" pitchFamily="18" charset="0"/>
              </a:rPr>
              <a:t>CHUNKING!</a:t>
            </a:r>
          </a:p>
        </p:txBody>
      </p:sp>
      <p:pic>
        <p:nvPicPr>
          <p:cNvPr id="1031" name="Picture 7" descr="C:\Users\Patti\AppData\Local\Microsoft\Windows\Temporary Internet Files\Content.IE5\DDHT39CR\a4a020f89b5a9096867650113d3fee17_p_vi_35330_1456675593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5636" y="4191000"/>
            <a:ext cx="3543740" cy="23606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533400"/>
            <a:ext cx="20574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dirty="0" smtClean="0">
                <a:solidFill>
                  <a:srgbClr val="00B050"/>
                </a:solidFill>
                <a:latin typeface="Jokerman" pitchFamily="82" charset="0"/>
              </a:rPr>
              <a:t>Questions?</a:t>
            </a:r>
            <a:endParaRPr lang="en-US" sz="2800" dirty="0">
              <a:solidFill>
                <a:srgbClr val="00B050"/>
              </a:solidFill>
              <a:latin typeface="Jokerman" pitchFamily="82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“Let us think of education as the means of developing our greatest abilities, because in each of us there is a private hope and dream which, fulfilled, can be translated into benefit for everyone and greater strength for our nation.”</a:t>
            </a:r>
          </a:p>
          <a:p>
            <a:r>
              <a:rPr lang="en-US" b="1" dirty="0" smtClean="0"/>
              <a:t>- John F. Kennedy, 35th President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21506" name="Picture 2" descr="C:\Users\Patti\AppData\Local\Microsoft\Windows\Temporary Internet Files\Content.IE5\N54248IR\Screenshot_15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143000"/>
            <a:ext cx="5770896" cy="4035394"/>
          </a:xfrm>
          <a:prstGeom prst="rect">
            <a:avLst/>
          </a:prstGeom>
          <a:noFill/>
        </p:spPr>
      </p:pic>
      <p:pic>
        <p:nvPicPr>
          <p:cNvPr id="21508" name="Picture 4" descr="C:\Users\Patti\AppData\Local\Microsoft\Windows\Temporary Internet Files\Content.IE5\M6QJAUIS\Star-11581-large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533400"/>
            <a:ext cx="1122000" cy="10509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683</TotalTime>
  <Words>344</Words>
  <Application>Microsoft Office PowerPoint</Application>
  <PresentationFormat>On-screen Show (4:3)</PresentationFormat>
  <Paragraphs>63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Paper</vt:lpstr>
      <vt:lpstr>     Middle School  Social Studies</vt:lpstr>
      <vt:lpstr>Middle School - Classroom Rules:</vt:lpstr>
      <vt:lpstr> Social Studies Curriculum: The Basics</vt:lpstr>
      <vt:lpstr>   Social Studies – Methodology!</vt:lpstr>
      <vt:lpstr>Methodology – continued!</vt:lpstr>
      <vt:lpstr>   “Respect the process!”  – Coach Bruce Arians </vt:lpstr>
      <vt:lpstr>Questions?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6th Grade: Language Arts and Social Studies</dc:title>
  <dc:creator>Patti</dc:creator>
  <cp:lastModifiedBy>Patti</cp:lastModifiedBy>
  <cp:revision>55</cp:revision>
  <dcterms:created xsi:type="dcterms:W3CDTF">2010-08-22T00:18:35Z</dcterms:created>
  <dcterms:modified xsi:type="dcterms:W3CDTF">2016-07-20T22:50:36Z</dcterms:modified>
</cp:coreProperties>
</file>